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12192000" cy="6858000"/>
  <p:defaultTextStyle>
    <a:defPPr>
      <a:defRPr lang="ru-RU"/>
    </a:def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userDrawn="1">
  <p:cSld name="Title Slide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08.02.2024</a:t>
            </a:fld>
            <a:endParaRPr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3">
            <a:lum bright="70000" contrast="-70000"/>
          </a:blip>
          <a:stretch/>
        </p:blipFill>
        <p:spPr bwMode="auto">
          <a:xfrm>
            <a:off x="143338" y="116631"/>
            <a:ext cx="11905322" cy="659040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3695733" y="4077073"/>
            <a:ext cx="4992554" cy="936103"/>
          </a:xfrm>
          <a:prstGeom prst="rect">
            <a:avLst/>
          </a:prstGeom>
        </p:spPr>
        <p:txBody>
          <a:bodyPr tIns="0" anchor="t">
            <a:noAutofit/>
          </a:bodyPr>
          <a:lstStyle>
            <a:lvl1pPr marL="0" indent="0" algn="ctr">
              <a:buNone/>
              <a:defRPr sz="2000" b="0" i="0" cap="none" spc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/>
              <a:t>Образец подзаголовка</a:t>
            </a:r>
          </a:p>
        </p:txBody>
      </p:sp>
      <p:grpSp>
        <p:nvGrpSpPr>
          <p:cNvPr id="12" name="Группа 11"/>
          <p:cNvGrpSpPr/>
          <p:nvPr userDrawn="1"/>
        </p:nvGrpSpPr>
        <p:grpSpPr bwMode="auto">
          <a:xfrm>
            <a:off x="3215681" y="3786978"/>
            <a:ext cx="5760638" cy="158406"/>
            <a:chOff x="1295466" y="3129578"/>
            <a:chExt cx="8009587" cy="326894"/>
          </a:xfrm>
          <a:solidFill>
            <a:srgbClr val="835A2D"/>
          </a:solidFill>
        </p:grpSpPr>
        <p:sp>
          <p:nvSpPr>
            <p:cNvPr id="5" name="Полилиния 4"/>
            <p:cNvSpPr/>
            <p:nvPr userDrawn="1"/>
          </p:nvSpPr>
          <p:spPr bwMode="auto">
            <a:xfrm>
              <a:off x="1295466" y="3205633"/>
              <a:ext cx="3768482" cy="87393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 extrusionOk="0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2" name="Полилиния 9"/>
            <p:cNvSpPr/>
            <p:nvPr userDrawn="1"/>
          </p:nvSpPr>
          <p:spPr bwMode="auto">
            <a:xfrm flipV="1">
              <a:off x="1295466" y="3290350"/>
              <a:ext cx="3768482" cy="87394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 extrusionOk="0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4" name="Овал 7"/>
            <p:cNvSpPr/>
            <p:nvPr userDrawn="1"/>
          </p:nvSpPr>
          <p:spPr bwMode="auto">
            <a:xfrm>
              <a:off x="4989841" y="3209049"/>
              <a:ext cx="167954" cy="167954"/>
            </a:xfrm>
            <a:prstGeom prst="ellipse">
              <a:avLst/>
            </a:prstGeom>
            <a:grpFill/>
            <a:ln>
              <a:noFill/>
            </a:ln>
          </p:spPr>
        </p:sp>
        <p:sp>
          <p:nvSpPr>
            <p:cNvPr id="14" name="Овал 13"/>
            <p:cNvSpPr/>
            <p:nvPr userDrawn="1"/>
          </p:nvSpPr>
          <p:spPr bwMode="auto">
            <a:xfrm>
              <a:off x="5170309" y="3129578"/>
              <a:ext cx="326894" cy="326894"/>
            </a:xfrm>
            <a:prstGeom prst="ellipse">
              <a:avLst/>
            </a:prstGeom>
            <a:grpFill/>
            <a:ln>
              <a:noFill/>
            </a:ln>
          </p:spPr>
        </p:sp>
        <p:grpSp>
          <p:nvGrpSpPr>
            <p:cNvPr id="11" name="Группа 10"/>
            <p:cNvGrpSpPr/>
            <p:nvPr userDrawn="1"/>
          </p:nvGrpSpPr>
          <p:grpSpPr bwMode="auto">
            <a:xfrm flipH="1">
              <a:off x="5497203" y="3204294"/>
              <a:ext cx="3807850" cy="172111"/>
              <a:chOff x="1498666" y="3408833"/>
              <a:chExt cx="3862329" cy="172111"/>
            </a:xfrm>
            <a:grpFill/>
          </p:grpSpPr>
          <p:sp>
            <p:nvSpPr>
              <p:cNvPr id="15" name="Полилиния 14"/>
              <p:cNvSpPr/>
              <p:nvPr userDrawn="1"/>
            </p:nvSpPr>
            <p:spPr bwMode="auto">
              <a:xfrm>
                <a:off x="1498666" y="3408833"/>
                <a:ext cx="3768482" cy="87393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 extrusionOk="0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7" name="Полилиния 16"/>
              <p:cNvSpPr/>
              <p:nvPr userDrawn="1"/>
            </p:nvSpPr>
            <p:spPr bwMode="auto">
              <a:xfrm flipV="1">
                <a:off x="1498666" y="3493550"/>
                <a:ext cx="3768482" cy="87394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 extrusionOk="0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8" name="Овал 17"/>
              <p:cNvSpPr/>
              <p:nvPr userDrawn="1"/>
            </p:nvSpPr>
            <p:spPr bwMode="auto">
              <a:xfrm>
                <a:off x="5193041" y="3412249"/>
                <a:ext cx="167954" cy="167954"/>
              </a:xfrm>
              <a:prstGeom prst="ellipse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 bwMode="auto">
          <a:xfrm>
            <a:off x="2087641" y="2608326"/>
            <a:ext cx="8064895" cy="803507"/>
          </a:xfrm>
        </p:spPr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08.02.2024</a:t>
            </a:fld>
            <a:endParaRPr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38"/>
            <a:ext cx="2743200" cy="5851525"/>
          </a:xfrm>
        </p:spPr>
        <p:txBody>
          <a:bodyPr vert="eaVert"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08.02.2024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08.02.2024</a:t>
            </a:fld>
            <a:endParaRPr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 bwMode="auto">
          <a:xfrm>
            <a:off x="609599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12" name="Текст 2"/>
          <p:cNvSpPr>
            <a:spLocks noGrp="1"/>
          </p:cNvSpPr>
          <p:nvPr>
            <p:ph idx="1"/>
          </p:nvPr>
        </p:nvSpPr>
        <p:spPr bwMode="auto">
          <a:xfrm>
            <a:off x="609599" y="1600201"/>
            <a:ext cx="109728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userDrawn="1">
  <p:cSld name="Section Header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3">
            <a:lum bright="70000" contrast="-70000"/>
          </a:blip>
          <a:stretch/>
        </p:blipFill>
        <p:spPr bwMode="auto">
          <a:xfrm>
            <a:off x="143338" y="116631"/>
            <a:ext cx="11905322" cy="6590405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 bwMode="auto">
          <a:xfrm>
            <a:off x="914400" y="836713"/>
            <a:ext cx="10363199" cy="100811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20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060847"/>
            <a:ext cx="10363199" cy="3816425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200">
                <a:solidFill>
                  <a:srgbClr val="60363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</p:txBody>
      </p:sp>
      <p:sp>
        <p:nvSpPr>
          <p:cNvPr id="21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8" cy="365125"/>
          </a:xfrm>
        </p:spPr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08.02.2024</a:t>
            </a:fld>
            <a:endParaRPr/>
          </a:p>
        </p:txBody>
      </p:sp>
      <p:sp>
        <p:nvSpPr>
          <p:cNvPr id="22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8" cy="365125"/>
          </a:xfrm>
        </p:spPr>
        <p:txBody>
          <a:bodyPr/>
          <a:lstStyle/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609599" y="1600201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97599" y="1600201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08.02.2024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599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09599" y="2174874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68" y="2174874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>08.02.2024</a:t>
            </a:fld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08.02.2024</a:t>
            </a:fld>
            <a:endParaRPr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08.02.2024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3393" y="155679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766732" y="1916833"/>
            <a:ext cx="6815666" cy="42093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09601" y="2752533"/>
            <a:ext cx="4011084" cy="3373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08.02.2024</a:t>
            </a:fld>
            <a:endParaRPr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89717" y="4800600"/>
            <a:ext cx="7315200" cy="572616"/>
          </a:xfrm>
        </p:spPr>
        <p:txBody>
          <a:bodyPr anchor="b"/>
          <a:lstStyle>
            <a:lvl1pPr algn="ctr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08.02.2024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2469611" y="1797125"/>
            <a:ext cx="7252776" cy="30000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47625" cmpd="sng">
            <a:noFill/>
            <a:prstDash val="sysDot"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>
              <a:spcBef>
                <a:spcPts val="398"/>
              </a:spcBef>
              <a:buNone/>
              <a:defRPr sz="1800" b="0" cap="none" spc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/>
              <a:t>Вставка рисунка</a:t>
            </a:r>
          </a:p>
        </p:txBody>
      </p:sp>
      <p:sp>
        <p:nvSpPr>
          <p:cNvPr id="18" name="Text Placeholder 24"/>
          <p:cNvSpPr>
            <a:spLocks noGrp="1"/>
          </p:cNvSpPr>
          <p:nvPr>
            <p:ph type="body" sz="quarter" idx="13"/>
          </p:nvPr>
        </p:nvSpPr>
        <p:spPr bwMode="auto">
          <a:xfrm>
            <a:off x="2316479" y="5445223"/>
            <a:ext cx="7559039" cy="648072"/>
          </a:xfrm>
          <a:prstGeom prst="rect">
            <a:avLst/>
          </a:prstGeo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600" b="0" i="0" cap="none" spc="28">
                <a:solidFill>
                  <a:srgbClr val="603636"/>
                </a:solidFill>
                <a:latin typeface="+mn-lt"/>
                <a:ea typeface="+mn-ea"/>
                <a:cs typeface="Arial"/>
              </a:defRPr>
            </a:lvl1pPr>
            <a:lvl2pPr marL="171450" indent="1587">
              <a:buNone/>
              <a:defRPr>
                <a:solidFill>
                  <a:schemeClr val="bg2"/>
                </a:solidFill>
              </a:defRPr>
            </a:lvl2pPr>
            <a:lvl3pPr marL="344487" indent="6349">
              <a:buNone/>
              <a:defRPr>
                <a:solidFill>
                  <a:schemeClr val="bg2"/>
                </a:solidFill>
              </a:defRPr>
            </a:lvl3pPr>
            <a:lvl4pPr marL="515937" indent="3174">
              <a:buNone/>
              <a:defRPr>
                <a:solidFill>
                  <a:schemeClr val="bg2"/>
                </a:solidFill>
              </a:defRPr>
            </a:lvl4pPr>
            <a:lvl5pPr marL="688974" indent="-1587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>
              <a:spcBef>
                <a:spcPts val="599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r>
              <a:rPr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14">
            <a:lum bright="70000" contrast="-70000"/>
          </a:blip>
          <a:stretch/>
        </p:blipFill>
        <p:spPr bwMode="auto">
          <a:xfrm>
            <a:off x="143338" y="116631"/>
            <a:ext cx="11905322" cy="6590405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5"/>
          <a:stretch/>
        </p:blipFill>
        <p:spPr bwMode="auto">
          <a:xfrm>
            <a:off x="-144693" y="-24174"/>
            <a:ext cx="12481386" cy="1538631"/>
          </a:xfrm>
          <a:prstGeom prst="rect">
            <a:avLst/>
          </a:prstGeom>
        </p:spPr>
      </p:pic>
      <p:grpSp>
        <p:nvGrpSpPr>
          <p:cNvPr id="77" name="Группа 76"/>
          <p:cNvGrpSpPr/>
          <p:nvPr/>
        </p:nvGrpSpPr>
        <p:grpSpPr bwMode="auto">
          <a:xfrm>
            <a:off x="4198007" y="1074073"/>
            <a:ext cx="3795982" cy="122679"/>
            <a:chOff x="1295466" y="3129578"/>
            <a:chExt cx="8009587" cy="326894"/>
          </a:xfrm>
          <a:solidFill>
            <a:srgbClr val="835A2D"/>
          </a:solidFill>
        </p:grpSpPr>
        <p:sp>
          <p:nvSpPr>
            <p:cNvPr id="78" name="Полилиния 77"/>
            <p:cNvSpPr/>
            <p:nvPr userDrawn="1"/>
          </p:nvSpPr>
          <p:spPr bwMode="auto">
            <a:xfrm>
              <a:off x="1295466" y="3205633"/>
              <a:ext cx="3768482" cy="87393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 extrusionOk="0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79" name="Полилиния 78"/>
            <p:cNvSpPr/>
            <p:nvPr userDrawn="1"/>
          </p:nvSpPr>
          <p:spPr bwMode="auto">
            <a:xfrm flipV="1">
              <a:off x="1295466" y="3290350"/>
              <a:ext cx="3768482" cy="87394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 extrusionOk="0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80" name="Овал 79"/>
            <p:cNvSpPr/>
            <p:nvPr userDrawn="1"/>
          </p:nvSpPr>
          <p:spPr bwMode="auto">
            <a:xfrm>
              <a:off x="4989841" y="3209049"/>
              <a:ext cx="167954" cy="167954"/>
            </a:xfrm>
            <a:prstGeom prst="ellipse">
              <a:avLst/>
            </a:prstGeom>
            <a:grpFill/>
            <a:ln>
              <a:noFill/>
            </a:ln>
          </p:spPr>
        </p:sp>
        <p:sp>
          <p:nvSpPr>
            <p:cNvPr id="81" name="Овал 80"/>
            <p:cNvSpPr/>
            <p:nvPr userDrawn="1"/>
          </p:nvSpPr>
          <p:spPr bwMode="auto">
            <a:xfrm>
              <a:off x="5170309" y="3129578"/>
              <a:ext cx="326894" cy="326894"/>
            </a:xfrm>
            <a:prstGeom prst="ellipse">
              <a:avLst/>
            </a:prstGeom>
            <a:grpFill/>
            <a:ln>
              <a:noFill/>
            </a:ln>
          </p:spPr>
        </p:sp>
        <p:grpSp>
          <p:nvGrpSpPr>
            <p:cNvPr id="82" name="Группа 81"/>
            <p:cNvGrpSpPr/>
            <p:nvPr userDrawn="1"/>
          </p:nvGrpSpPr>
          <p:grpSpPr bwMode="auto">
            <a:xfrm flipH="1">
              <a:off x="5497203" y="3204294"/>
              <a:ext cx="3807850" cy="172111"/>
              <a:chOff x="1498666" y="3408833"/>
              <a:chExt cx="3862329" cy="172111"/>
            </a:xfrm>
            <a:grpFill/>
          </p:grpSpPr>
          <p:sp>
            <p:nvSpPr>
              <p:cNvPr id="83" name="Полилиния 82"/>
              <p:cNvSpPr/>
              <p:nvPr userDrawn="1"/>
            </p:nvSpPr>
            <p:spPr bwMode="auto">
              <a:xfrm>
                <a:off x="1498666" y="3408833"/>
                <a:ext cx="3768482" cy="87393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 extrusionOk="0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84" name="Полилиния 83"/>
              <p:cNvSpPr/>
              <p:nvPr userDrawn="1"/>
            </p:nvSpPr>
            <p:spPr bwMode="auto">
              <a:xfrm flipV="1">
                <a:off x="1498666" y="3493550"/>
                <a:ext cx="3768482" cy="87394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 extrusionOk="0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85" name="Овал 84"/>
              <p:cNvSpPr/>
              <p:nvPr userDrawn="1"/>
            </p:nvSpPr>
            <p:spPr bwMode="auto">
              <a:xfrm>
                <a:off x="5193041" y="3412249"/>
                <a:ext cx="167954" cy="167954"/>
              </a:xfrm>
              <a:prstGeom prst="ellipse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 bwMode="auto">
          <a:xfrm>
            <a:off x="2063551" y="274638"/>
            <a:ext cx="8064895" cy="8035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 bwMode="auto">
          <a:xfrm>
            <a:off x="911423" y="1772815"/>
            <a:ext cx="10369152" cy="4392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Образец текста</a:t>
            </a:r>
          </a:p>
          <a:p>
            <a:pPr lvl="1">
              <a:defRPr/>
            </a:pPr>
            <a:r>
              <a:rPr/>
              <a:t>Второй уровень</a:t>
            </a:r>
          </a:p>
          <a:p>
            <a:pPr lvl="2">
              <a:defRPr/>
            </a:pPr>
            <a:r>
              <a:rPr/>
              <a:t>Третий уровень</a:t>
            </a:r>
          </a:p>
          <a:p>
            <a:pPr lvl="3">
              <a:defRPr/>
            </a:pPr>
            <a:r>
              <a:rPr/>
              <a:t>Четвертый уровень</a:t>
            </a:r>
          </a:p>
          <a:p>
            <a:pPr lvl="4">
              <a:defRPr/>
            </a:pPr>
            <a:r>
              <a:rPr/>
              <a:t>Пятый уровень</a:t>
            </a:r>
          </a:p>
        </p:txBody>
      </p:sp>
      <p:sp>
        <p:nvSpPr>
          <p:cNvPr id="16" name="Дата 4"/>
          <p:cNvSpPr>
            <a:spLocks noGrp="1"/>
          </p:cNvSpPr>
          <p:nvPr>
            <p:ph type="dt" sz="half" idx="2"/>
          </p:nvPr>
        </p:nvSpPr>
        <p:spPr bwMode="auto">
          <a:xfrm>
            <a:off x="578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08.02.2024</a:t>
            </a:fld>
            <a:endParaRPr/>
          </a:p>
        </p:txBody>
      </p:sp>
      <p:sp>
        <p:nvSpPr>
          <p:cNvPr id="17" name="Нижний колонтитул 5"/>
          <p:cNvSpPr>
            <a:spLocks noGrp="1"/>
          </p:cNvSpPr>
          <p:nvPr>
            <p:ph type="ftr" sz="quarter" idx="3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Номер слайда 6"/>
          <p:cNvSpPr>
            <a:spLocks noGrp="1"/>
          </p:cNvSpPr>
          <p:nvPr>
            <p:ph type="sldNum" sz="quarter" idx="4"/>
          </p:nvPr>
        </p:nvSpPr>
        <p:spPr bwMode="auto">
          <a:xfrm>
            <a:off x="8706047" y="6165303"/>
            <a:ext cx="284479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398"/>
        </a:spcBef>
        <a:buNone/>
        <a:defRPr sz="3200" b="1" cap="none" spc="0">
          <a:solidFill>
            <a:schemeClr val="accent2">
              <a:lumMod val="50000"/>
            </a:schemeClr>
          </a:solidFill>
          <a:latin typeface="+mj-lt"/>
          <a:ea typeface="+mj-ea"/>
          <a:cs typeface="Arial"/>
        </a:defRPr>
      </a:lvl1pPr>
    </p:titleStyle>
    <p:bodyStyle>
      <a:lvl1pPr marL="355599" indent="-355599" algn="l" defTabSz="914400">
        <a:lnSpc>
          <a:spcPct val="100000"/>
        </a:lnSpc>
        <a:spcBef>
          <a:spcPts val="599"/>
        </a:spcBef>
        <a:spcAft>
          <a:spcPts val="0"/>
        </a:spcAft>
        <a:buClr>
          <a:schemeClr val="accent1"/>
        </a:buClr>
        <a:buFont typeface="Wingdings"/>
        <a:buChar char="v"/>
        <a:defRPr sz="2800" b="0" i="0" cap="none" spc="28">
          <a:solidFill>
            <a:srgbClr val="603636"/>
          </a:solidFill>
          <a:latin typeface="+mn-lt"/>
          <a:ea typeface="+mn-ea"/>
          <a:cs typeface="Arial"/>
        </a:defRPr>
      </a:lvl1pPr>
      <a:lvl2pPr marL="903287" indent="-355599" algn="l" defTabSz="914400">
        <a:lnSpc>
          <a:spcPct val="100000"/>
        </a:lnSpc>
        <a:spcBef>
          <a:spcPts val="1199"/>
        </a:spcBef>
        <a:buClr>
          <a:schemeClr val="accent1"/>
        </a:buClr>
        <a:buFont typeface="Courier New"/>
        <a:buChar char="o"/>
        <a:defRPr sz="2400">
          <a:solidFill>
            <a:srgbClr val="835A2D"/>
          </a:solidFill>
          <a:latin typeface="+mn-lt"/>
          <a:ea typeface="+mn-ea"/>
          <a:cs typeface="Arial"/>
        </a:defRPr>
      </a:lvl2pPr>
      <a:lvl3pPr marL="1258887" indent="-355599" algn="l" defTabSz="914400">
        <a:lnSpc>
          <a:spcPct val="100000"/>
        </a:lnSpc>
        <a:spcBef>
          <a:spcPts val="1199"/>
        </a:spcBef>
        <a:buClr>
          <a:schemeClr val="accent1"/>
        </a:buClr>
        <a:buFont typeface="Wingdings"/>
        <a:buChar char="v"/>
        <a:defRPr sz="2000">
          <a:solidFill>
            <a:srgbClr val="603636"/>
          </a:solidFill>
          <a:latin typeface="+mn-lt"/>
          <a:ea typeface="+mn-ea"/>
          <a:cs typeface="Arial"/>
        </a:defRPr>
      </a:lvl3pPr>
      <a:lvl4pPr marL="1614487" indent="-355599" algn="l" defTabSz="914400">
        <a:lnSpc>
          <a:spcPct val="100000"/>
        </a:lnSpc>
        <a:spcBef>
          <a:spcPts val="1199"/>
        </a:spcBef>
        <a:buClr>
          <a:schemeClr val="accent1"/>
        </a:buClr>
        <a:buFont typeface="Courier New"/>
        <a:buChar char="o"/>
        <a:defRPr sz="1800">
          <a:solidFill>
            <a:srgbClr val="835A2D"/>
          </a:solidFill>
          <a:latin typeface="+mn-lt"/>
          <a:ea typeface="+mn-ea"/>
          <a:cs typeface="Arial"/>
        </a:defRPr>
      </a:lvl4pPr>
      <a:lvl5pPr marL="2149474" indent="-355599" algn="l" defTabSz="914400">
        <a:lnSpc>
          <a:spcPct val="100000"/>
        </a:lnSpc>
        <a:spcBef>
          <a:spcPts val="1199"/>
        </a:spcBef>
        <a:buClr>
          <a:schemeClr val="accent1"/>
        </a:buClr>
        <a:buFont typeface="Wingdings"/>
        <a:buChar char="Ø"/>
        <a:defRPr sz="1800">
          <a:solidFill>
            <a:srgbClr val="603636"/>
          </a:solidFill>
          <a:latin typeface="+mn-lt"/>
          <a:ea typeface="+mn-ea"/>
          <a:cs typeface="Arial"/>
        </a:defRPr>
      </a:lvl5pPr>
      <a:lvl6pPr marL="0" indent="0" algn="ctr" defTabSz="914400">
        <a:lnSpc>
          <a:spcPct val="100000"/>
        </a:lnSpc>
        <a:spcBef>
          <a:spcPts val="1199"/>
        </a:spcBef>
        <a:buFont typeface="Arial"/>
        <a:buNone/>
        <a:defRPr sz="14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>
        <a:lnSpc>
          <a:spcPct val="100000"/>
        </a:lnSpc>
        <a:spcBef>
          <a:spcPts val="1199"/>
        </a:spcBef>
        <a:buFont typeface="Arial"/>
        <a:buNone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>
        <a:lnSpc>
          <a:spcPct val="100000"/>
        </a:lnSpc>
        <a:spcBef>
          <a:spcPts val="1199"/>
        </a:spcBef>
        <a:buFont typeface="Arial"/>
        <a:buNone/>
        <a:defRPr sz="14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>
        <a:lnSpc>
          <a:spcPct val="100000"/>
        </a:lnSpc>
        <a:spcBef>
          <a:spcPts val="1199"/>
        </a:spcBef>
        <a:buFont typeface="Arial"/>
        <a:buNone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 bwMode="auto">
          <a:xfrm>
            <a:off x="1523880" y="1215719"/>
            <a:ext cx="9142920" cy="238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>
              <a:defRPr/>
            </a:pPr>
            <a:r>
              <a:rPr sz="2400" b="1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sz="3600" b="1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Индивидуальный образовательный маршрут ребенка-инофона: </a:t>
            </a:r>
            <a:br>
              <a:rPr sz="3600" b="1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sz="3600" b="1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ключевой фактор успешной реализации</a:t>
            </a:r>
            <a:endParaRPr sz="3600"/>
          </a:p>
          <a:p>
            <a:pPr>
              <a:defRPr/>
            </a:pPr>
            <a:r>
              <a:rPr sz="3600" b="1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образовательного процесса»</a:t>
            </a:r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 bwMode="auto">
          <a:xfrm>
            <a:off x="2293708" y="4429440"/>
            <a:ext cx="8783145" cy="1654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 algn="r">
              <a:buNone/>
              <a:defRPr/>
            </a:pPr>
            <a:r>
              <a:rPr sz="2400" b="0" strike="noStrike" spc="-1">
                <a:solidFill>
                  <a:srgbClr val="000000"/>
                </a:solidFill>
                <a:latin typeface="Liberation Sans"/>
                <a:cs typeface="Liberation Sans"/>
              </a:rPr>
              <a:t>Выполнила:</a:t>
            </a:r>
          </a:p>
          <a:p>
            <a:pPr indent="0" algn="r">
              <a:buNone/>
              <a:defRPr/>
            </a:pPr>
            <a:r>
              <a:rPr sz="2400" b="0" strike="noStrike" spc="-1">
                <a:solidFill>
                  <a:srgbClr val="000000"/>
                </a:solidFill>
                <a:latin typeface="Liberation Sans"/>
                <a:cs typeface="Liberation Sans"/>
              </a:rPr>
              <a:t>учитель начальных классов</a:t>
            </a:r>
          </a:p>
          <a:p>
            <a:pPr indent="0" algn="r">
              <a:buNone/>
              <a:defRPr/>
            </a:pPr>
            <a:r>
              <a:rPr sz="2400" b="0" strike="noStrike" spc="-1">
                <a:solidFill>
                  <a:srgbClr val="000000"/>
                </a:solidFill>
                <a:latin typeface="Liberation Sans"/>
                <a:cs typeface="Liberation Sans"/>
              </a:rPr>
              <a:t>Левина Нина Ивановна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73093339" name="Блок-схема: альтернативный процесс 1873093338"/>
          <p:cNvSpPr/>
          <p:nvPr/>
        </p:nvSpPr>
        <p:spPr bwMode="auto">
          <a:xfrm>
            <a:off x="3589520" y="300102"/>
            <a:ext cx="5271369" cy="74373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sz="3600" b="1"/>
              <a:t>Актуальные проблемы</a:t>
            </a:r>
          </a:p>
        </p:txBody>
      </p:sp>
      <p:sp>
        <p:nvSpPr>
          <p:cNvPr id="785218931" name="Блок-схема: альтернативный процесс 785218930"/>
          <p:cNvSpPr/>
          <p:nvPr/>
        </p:nvSpPr>
        <p:spPr bwMode="auto">
          <a:xfrm>
            <a:off x="758116" y="2035479"/>
            <a:ext cx="2687876" cy="11612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sz="2200"/>
              <a:t>Преодоление языкового барьера</a:t>
            </a:r>
          </a:p>
        </p:txBody>
      </p:sp>
      <p:sp>
        <p:nvSpPr>
          <p:cNvPr id="693782615" name="Блок-схема: альтернативный процесс 693782614"/>
          <p:cNvSpPr/>
          <p:nvPr/>
        </p:nvSpPr>
        <p:spPr bwMode="auto">
          <a:xfrm>
            <a:off x="4459557" y="2035479"/>
            <a:ext cx="2687876" cy="11612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sz="2200"/>
              <a:t>Психологический стресс</a:t>
            </a:r>
            <a:endParaRPr/>
          </a:p>
        </p:txBody>
      </p:sp>
      <p:sp>
        <p:nvSpPr>
          <p:cNvPr id="1945929277" name="Блок-схема: альтернативный процесс 1945929276"/>
          <p:cNvSpPr/>
          <p:nvPr/>
        </p:nvSpPr>
        <p:spPr bwMode="auto">
          <a:xfrm>
            <a:off x="2554557" y="4105926"/>
            <a:ext cx="2687876" cy="11612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sz="2200"/>
              <a:t>Отсутствие помощи родителей</a:t>
            </a:r>
          </a:p>
        </p:txBody>
      </p:sp>
      <p:sp>
        <p:nvSpPr>
          <p:cNvPr id="68610041" name="Блок-схема: альтернативный процесс 68610040"/>
          <p:cNvSpPr/>
          <p:nvPr/>
        </p:nvSpPr>
        <p:spPr bwMode="auto">
          <a:xfrm>
            <a:off x="8487196" y="2035479"/>
            <a:ext cx="2687876" cy="11612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sz="2200"/>
              <a:t>Трудности в подготовке домашнего задания</a:t>
            </a:r>
          </a:p>
        </p:txBody>
      </p:sp>
      <p:sp>
        <p:nvSpPr>
          <p:cNvPr id="536426868" name="Блок-схема: альтернативный процесс 536426867"/>
          <p:cNvSpPr/>
          <p:nvPr/>
        </p:nvSpPr>
        <p:spPr bwMode="auto">
          <a:xfrm>
            <a:off x="6664659" y="4105926"/>
            <a:ext cx="2687876" cy="11612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sz="2200"/>
              <a:t>Наличие национального акцента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21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78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2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42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098553" name="Блок-схема: альтернативный процесс 20098552"/>
          <p:cNvSpPr/>
          <p:nvPr/>
        </p:nvSpPr>
        <p:spPr bwMode="auto">
          <a:xfrm>
            <a:off x="3589520" y="300102"/>
            <a:ext cx="5271369" cy="74373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sz="3600" b="1"/>
              <a:t>Основные задачи</a:t>
            </a:r>
          </a:p>
        </p:txBody>
      </p:sp>
      <p:sp>
        <p:nvSpPr>
          <p:cNvPr id="1946103360" name="Блок-схема: альтернативный процесс 1946103359"/>
          <p:cNvSpPr/>
          <p:nvPr/>
        </p:nvSpPr>
        <p:spPr bwMode="auto">
          <a:xfrm>
            <a:off x="810308" y="1513561"/>
            <a:ext cx="10281780" cy="9525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>
              <a:defRPr/>
            </a:pPr>
            <a:r>
              <a:rPr sz="2200"/>
              <a:t>Оказание помощи в овладении базовым уровнем разговорной и письменной речи, грамматическими формами языка</a:t>
            </a:r>
          </a:p>
        </p:txBody>
      </p:sp>
      <p:sp>
        <p:nvSpPr>
          <p:cNvPr id="757414890" name="Блок-схема: альтернативный процесс 757414889"/>
          <p:cNvSpPr/>
          <p:nvPr/>
        </p:nvSpPr>
        <p:spPr bwMode="auto">
          <a:xfrm>
            <a:off x="810308" y="2796565"/>
            <a:ext cx="10281780" cy="9525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>
              <a:defRPr/>
            </a:pPr>
            <a:r>
              <a:rPr sz="2200"/>
              <a:t>Лексическая подготовка, обогащение словарного запаса</a:t>
            </a:r>
          </a:p>
        </p:txBody>
      </p:sp>
      <p:sp>
        <p:nvSpPr>
          <p:cNvPr id="184372623" name="Блок-схема: альтернативный процесс 184372622"/>
          <p:cNvSpPr/>
          <p:nvPr/>
        </p:nvSpPr>
        <p:spPr bwMode="auto">
          <a:xfrm>
            <a:off x="810308" y="3932128"/>
            <a:ext cx="10281780" cy="9525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>
              <a:defRPr/>
            </a:pPr>
            <a:r>
              <a:rPr sz="2200"/>
              <a:t>Адаптация и социализация посредством индивидуализации и дифференциации образовательного процесса</a:t>
            </a:r>
          </a:p>
        </p:txBody>
      </p:sp>
      <p:sp>
        <p:nvSpPr>
          <p:cNvPr id="1879724160" name="Блок-схема: альтернативный процесс 1879724159"/>
          <p:cNvSpPr/>
          <p:nvPr/>
        </p:nvSpPr>
        <p:spPr bwMode="auto">
          <a:xfrm>
            <a:off x="810308" y="5102267"/>
            <a:ext cx="10281780" cy="9525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>
              <a:defRPr/>
            </a:pPr>
            <a:r>
              <a:rPr sz="2200"/>
              <a:t>Формирование универсальных учебных  действий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0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41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72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85218931" name="Блок-схема: альтернативный процесс 785218930"/>
          <p:cNvSpPr/>
          <p:nvPr/>
        </p:nvSpPr>
        <p:spPr bwMode="auto">
          <a:xfrm>
            <a:off x="758116" y="2035479"/>
            <a:ext cx="2687876" cy="11612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200" dirty="0" smtClean="0"/>
              <a:t>Первичное обследование ребенка</a:t>
            </a:r>
            <a:endParaRPr sz="2200" dirty="0"/>
          </a:p>
        </p:txBody>
      </p:sp>
      <p:sp>
        <p:nvSpPr>
          <p:cNvPr id="693782615" name="Блок-схема: альтернативный процесс 693782614"/>
          <p:cNvSpPr/>
          <p:nvPr/>
        </p:nvSpPr>
        <p:spPr bwMode="auto">
          <a:xfrm>
            <a:off x="4459557" y="2035479"/>
            <a:ext cx="2687876" cy="11612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200" dirty="0" smtClean="0"/>
              <a:t>Организация учебного процесса</a:t>
            </a:r>
            <a:endParaRPr dirty="0"/>
          </a:p>
        </p:txBody>
      </p:sp>
      <p:sp>
        <p:nvSpPr>
          <p:cNvPr id="1945929277" name="Блок-схема: альтернативный процесс 1945929276"/>
          <p:cNvSpPr/>
          <p:nvPr/>
        </p:nvSpPr>
        <p:spPr bwMode="auto">
          <a:xfrm>
            <a:off x="2554557" y="4105926"/>
            <a:ext cx="2687876" cy="11612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200" dirty="0" smtClean="0"/>
              <a:t>Психолого-педагогическое сопровождение</a:t>
            </a:r>
            <a:endParaRPr sz="2200" dirty="0"/>
          </a:p>
        </p:txBody>
      </p:sp>
      <p:sp>
        <p:nvSpPr>
          <p:cNvPr id="68610041" name="Блок-схема: альтернативный процесс 68610040"/>
          <p:cNvSpPr/>
          <p:nvPr/>
        </p:nvSpPr>
        <p:spPr bwMode="auto">
          <a:xfrm>
            <a:off x="8487196" y="2035479"/>
            <a:ext cx="2687876" cy="11612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200" dirty="0" smtClean="0"/>
              <a:t>Организация воспитательной работы</a:t>
            </a:r>
            <a:endParaRPr sz="2200" dirty="0"/>
          </a:p>
        </p:txBody>
      </p:sp>
      <p:sp>
        <p:nvSpPr>
          <p:cNvPr id="536426868" name="Блок-схема: альтернативный процесс 536426867"/>
          <p:cNvSpPr/>
          <p:nvPr/>
        </p:nvSpPr>
        <p:spPr bwMode="auto">
          <a:xfrm>
            <a:off x="6664659" y="4105926"/>
            <a:ext cx="2687876" cy="11612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200" dirty="0" smtClean="0"/>
              <a:t>Взаимодействие с родителями</a:t>
            </a:r>
            <a:endParaRPr sz="2200" dirty="0"/>
          </a:p>
        </p:txBody>
      </p:sp>
      <p:sp>
        <p:nvSpPr>
          <p:cNvPr id="8" name="Блок-схема: альтернативный процесс 7"/>
          <p:cNvSpPr/>
          <p:nvPr/>
        </p:nvSpPr>
        <p:spPr bwMode="auto">
          <a:xfrm>
            <a:off x="314486" y="300102"/>
            <a:ext cx="11612671" cy="74373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sz="2800" b="1"/>
              <a:t>Реализация индивидуального образовательного маршрута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421439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21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78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2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42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Classic">
  <a:themeElements>
    <a:clrScheme name="Classic">
      <a:dk1>
        <a:sysClr val="windowText" lastClr="000000"/>
      </a:dk1>
      <a:lt1>
        <a:srgbClr val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Классическая">
      <a:majorFont>
        <a:latin typeface="Arial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85</Words>
  <Application>Microsoft Office PowerPoint</Application>
  <DocSecurity>0</DocSecurity>
  <PresentationFormat>Широкоэкранный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Courier New</vt:lpstr>
      <vt:lpstr>Liberation Sans</vt:lpstr>
      <vt:lpstr>Times New Roman</vt:lpstr>
      <vt:lpstr>Wingdings</vt:lpstr>
      <vt:lpstr>Classic</vt:lpstr>
      <vt:lpstr>«Индивидуальный образовательный маршрут ребенка-инофона:  ключевой фактор успешной реализации  образовательного процесса»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cp:keywords/>
  <dc:description/>
  <cp:lastModifiedBy>ASUS</cp:lastModifiedBy>
  <cp:revision>7</cp:revision>
  <dcterms:created xsi:type="dcterms:W3CDTF">2023-08-25T13:22:51Z</dcterms:created>
  <dcterms:modified xsi:type="dcterms:W3CDTF">2024-02-08T16:00:28Z</dcterms:modified>
  <cp:category/>
  <dc:identifier/>
  <cp:contentStatus/>
  <dc:language>ru-RU</dc:language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Notes">
    <vt:i4>1</vt:i4>
  </property>
  <property fmtid="{D5CDD505-2E9C-101B-9397-08002B2CF9AE}" pid="4" name="PresentationFormat">
    <vt:lpwstr>Широкоэкранный</vt:lpwstr>
  </property>
  <property fmtid="{D5CDD505-2E9C-101B-9397-08002B2CF9AE}" pid="5" name="Slides">
    <vt:i4>1</vt:i4>
  </property>
</Properties>
</file>